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</p:sldIdLst>
  <p:sldSz cx="9903460" cy="50399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912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680"/>
        <p:guide pos="31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8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973817" y="672010"/>
            <a:ext cx="7960146" cy="18890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1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973817" y="2616606"/>
            <a:ext cx="7960146" cy="108209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765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7745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7955" indent="0" algn="ctr">
              <a:buNone/>
              <a:defRPr sz="117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94219" y="568827"/>
            <a:ext cx="8913492" cy="4029415"/>
          </a:xfrm>
        </p:spPr>
        <p:txBody>
          <a:bodyPr/>
          <a:lstStyle>
            <a:lvl1pPr marL="168275" indent="-168275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04190" indent="-168275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40105" indent="-168275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176020" indent="-168275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11935" indent="-168275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73817" y="1825540"/>
            <a:ext cx="7960146" cy="74873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1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973817" y="2616606"/>
            <a:ext cx="7960146" cy="34658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65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19" y="447125"/>
            <a:ext cx="8910568" cy="51855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4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94219" y="1095323"/>
            <a:ext cx="8910568" cy="3497628"/>
          </a:xfrm>
        </p:spPr>
        <p:txBody>
          <a:bodyPr vert="horz" lIns="90000" tIns="46800" rIns="90000" bIns="4680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68021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17179" y="2828263"/>
            <a:ext cx="6310799" cy="56353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35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7179" y="3391799"/>
            <a:ext cx="6310799" cy="637616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25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774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795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19" y="447125"/>
            <a:ext cx="8910568" cy="51855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4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94219" y="1103261"/>
            <a:ext cx="4205250" cy="3489690"/>
          </a:xfrm>
        </p:spPr>
        <p:txBody>
          <a:bodyPr vert="horz" lIns="90000" tIns="46800" rIns="90000" bIns="4680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08310" y="1103261"/>
            <a:ext cx="4205250" cy="3489690"/>
          </a:xfrm>
        </p:spPr>
        <p:txBody>
          <a:bodyPr lIns="90000" tIns="46800" rIns="90000" bIns="46800">
            <a:normAutofit/>
          </a:bodyPr>
          <a:lstStyle>
            <a:lvl1pPr marL="168275" indent="-168275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17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04190" indent="-168275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17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40105" indent="-168275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17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176020" indent="-168275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3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3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19" y="447125"/>
            <a:ext cx="8910568" cy="51855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4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219" y="1050347"/>
            <a:ext cx="4339771" cy="28044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47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94219" y="1362540"/>
            <a:ext cx="4339771" cy="3230411"/>
          </a:xfrm>
        </p:spPr>
        <p:txBody>
          <a:bodyPr vert="horz" lIns="101600" tIns="0" rIns="82550" bIns="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065462" y="1044856"/>
            <a:ext cx="4339771" cy="28044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47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065462" y="1362540"/>
            <a:ext cx="4339771" cy="3230411"/>
          </a:xfrm>
        </p:spPr>
        <p:txBody>
          <a:bodyPr vert="horz" lIns="101600" tIns="0" rIns="82550" bIns="0" rtlCol="0">
            <a:normAutofit/>
          </a:bodyPr>
          <a:lstStyle>
            <a:lvl1pPr marL="168275" marR="0" lvl="0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3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19" y="447125"/>
            <a:ext cx="8910568" cy="51855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4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94219" y="1142947"/>
            <a:ext cx="4250966" cy="3386508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1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04190" marR="0" lvl="1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40105" marR="0" lvl="2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176020" marR="0" lvl="3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11935" marR="0" lvl="4" indent="-16827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17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158596" y="1142947"/>
            <a:ext cx="4246191" cy="3386508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1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35915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8313996" y="672010"/>
            <a:ext cx="848069" cy="369605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06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42791" y="672010"/>
            <a:ext cx="7448381" cy="3696056"/>
          </a:xfrm>
        </p:spPr>
        <p:txBody>
          <a:bodyPr vert="eaVert" lIns="46800" tIns="46800" rIns="46800" bIns="46800"/>
          <a:lstStyle>
            <a:lvl1pPr marL="168275" indent="-168275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04190" indent="-168275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40105" indent="-168275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176020" indent="-168275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11935" indent="-168275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94219" y="447125"/>
            <a:ext cx="8910568" cy="51855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94219" y="1095323"/>
            <a:ext cx="8910568" cy="349762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97144" y="4640574"/>
            <a:ext cx="2193281" cy="2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343534" y="4640574"/>
            <a:ext cx="3216812" cy="2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211507" y="4640574"/>
            <a:ext cx="2193281" cy="2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71830" rtl="0" eaLnBrk="1" fontAlgn="auto" latinLnBrk="0" hangingPunct="1">
        <a:lnSpc>
          <a:spcPct val="100000"/>
        </a:lnSpc>
        <a:spcBef>
          <a:spcPct val="0"/>
        </a:spcBef>
        <a:buNone/>
        <a:defRPr sz="264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68275" indent="-168275" algn="l" defTabSz="67183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04190" indent="-168275" algn="l" defTabSz="67183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183005" algn="l"/>
          <a:tab pos="1183005" algn="l"/>
          <a:tab pos="1183005" algn="l"/>
          <a:tab pos="1183005" algn="l"/>
        </a:tabLst>
        <a:defRPr sz="11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40105" indent="-168275" algn="l" defTabSz="67183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1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76020" indent="-168275" algn="l" defTabSz="67183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11935" indent="-168275" algn="l" defTabSz="67183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47850" indent="-168275" algn="l" defTabSz="671830" rtl="0" eaLnBrk="1" latinLnBrk="0" hangingPunct="1">
        <a:lnSpc>
          <a:spcPct val="90000"/>
        </a:lnSpc>
        <a:spcBef>
          <a:spcPct val="7400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3765" indent="-168275" algn="l" defTabSz="671830" rtl="0" eaLnBrk="1" latinLnBrk="0" hangingPunct="1">
        <a:lnSpc>
          <a:spcPct val="90000"/>
        </a:lnSpc>
        <a:spcBef>
          <a:spcPct val="7400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ct val="7400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ct val="7400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795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5.jpeg"/><Relationship Id="rId7" Type="http://schemas.openxmlformats.org/officeDocument/2006/relationships/tags" Target="../tags/tag65.xml"/><Relationship Id="rId6" Type="http://schemas.openxmlformats.org/officeDocument/2006/relationships/image" Target="../media/image4.png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7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千库网_蓝紫色波浪渐变曲线线条_元素编号124718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690"/>
            <a:ext cx="9904095" cy="2570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045" y="1047750"/>
            <a:ext cx="2098040" cy="2026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12" name="矩形 11"/>
          <p:cNvSpPr/>
          <p:nvPr/>
        </p:nvSpPr>
        <p:spPr>
          <a:xfrm>
            <a:off x="-4445" y="4252595"/>
            <a:ext cx="9904095" cy="78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13" name="等腰三角形 12"/>
          <p:cNvSpPr/>
          <p:nvPr/>
        </p:nvSpPr>
        <p:spPr>
          <a:xfrm rot="10800000">
            <a:off x="4874363" y="3857984"/>
            <a:ext cx="148007" cy="772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14" name="文本框 13"/>
          <p:cNvSpPr txBox="1"/>
          <p:nvPr/>
        </p:nvSpPr>
        <p:spPr>
          <a:xfrm>
            <a:off x="3505518" y="4422140"/>
            <a:ext cx="2884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dist"/>
            <a:r>
              <a:rPr lang="zh-CN" altLang="en-US" sz="2400" b="1">
                <a:solidFill>
                  <a:schemeClr val="bg1"/>
                </a:solidFill>
                <a:effectLst>
                  <a:outerShdw blurRad="63500" sx="102000" sy="102000" algn="ctr" rotWithShape="0">
                    <a:schemeClr val="accent6">
                      <a:lumMod val="50000"/>
                      <a:alpha val="40000"/>
                    </a:schemeClr>
                  </a:outerShdw>
                </a:effectLst>
              </a:rPr>
              <a:t>把好服务带给校园</a:t>
            </a:r>
            <a:endParaRPr lang="zh-CN" altLang="en-US" sz="2400" b="1">
              <a:solidFill>
                <a:schemeClr val="bg1"/>
              </a:solidFill>
              <a:effectLst>
                <a:outerShdw blurRad="63500" sx="102000" sy="102000" algn="ctr" rotWithShape="0">
                  <a:schemeClr val="accent6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045" y="3160395"/>
            <a:ext cx="20904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100"/>
              <a:t>打开微信扫一扫，扫码后注册</a:t>
            </a:r>
            <a:endParaRPr lang="zh-CN" altLang="en-US" sz="1100"/>
          </a:p>
        </p:txBody>
      </p:sp>
      <p:sp>
        <p:nvSpPr>
          <p:cNvPr id="3" name="文本框 2"/>
          <p:cNvSpPr txBox="1"/>
          <p:nvPr/>
        </p:nvSpPr>
        <p:spPr>
          <a:xfrm>
            <a:off x="1114425" y="11455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扫码关注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06700" y="1047750"/>
            <a:ext cx="2098040" cy="2026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18" name="矩形 17"/>
          <p:cNvSpPr/>
          <p:nvPr/>
        </p:nvSpPr>
        <p:spPr>
          <a:xfrm>
            <a:off x="4999355" y="1047750"/>
            <a:ext cx="2098040" cy="2026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19" name="矩形 18"/>
          <p:cNvSpPr/>
          <p:nvPr/>
        </p:nvSpPr>
        <p:spPr>
          <a:xfrm>
            <a:off x="7192010" y="1047750"/>
            <a:ext cx="2098040" cy="2026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15"/>
          </a:p>
        </p:txBody>
      </p:sp>
      <p:sp>
        <p:nvSpPr>
          <p:cNvPr id="20" name="文本框 19"/>
          <p:cNvSpPr txBox="1"/>
          <p:nvPr/>
        </p:nvSpPr>
        <p:spPr>
          <a:xfrm>
            <a:off x="2776220" y="3160395"/>
            <a:ext cx="2200275" cy="699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100"/>
              <a:t>第一次使用时，用户需要允许系统读取个人信息，授权读取个人手机号，并填写个人信息</a:t>
            </a:r>
            <a:endParaRPr lang="zh-CN" altLang="en-US" sz="1100"/>
          </a:p>
        </p:txBody>
      </p:sp>
      <p:sp>
        <p:nvSpPr>
          <p:cNvPr id="21" name="文本框 20"/>
          <p:cNvSpPr txBox="1"/>
          <p:nvPr/>
        </p:nvSpPr>
        <p:spPr>
          <a:xfrm>
            <a:off x="4976495" y="3160395"/>
            <a:ext cx="209804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100"/>
              <a:t>在主页面点</a:t>
            </a:r>
            <a:r>
              <a:rPr lang="en-US" altLang="zh-CN" sz="1100"/>
              <a:t>“</a:t>
            </a:r>
            <a:r>
              <a:rPr lang="zh-CN" altLang="zh-CN" sz="1100"/>
              <a:t>在线</a:t>
            </a:r>
            <a:r>
              <a:rPr lang="zh-CN" altLang="en-US" sz="1100"/>
              <a:t>报修</a:t>
            </a:r>
            <a:r>
              <a:rPr lang="en-US" altLang="zh-CN" sz="1100"/>
              <a:t>”</a:t>
            </a:r>
            <a:r>
              <a:rPr lang="zh-CN" altLang="en-US" sz="1100"/>
              <a:t>即可进入，</a:t>
            </a:r>
            <a:endParaRPr lang="zh-CN" altLang="en-US" sz="1100"/>
          </a:p>
          <a:p>
            <a:pPr>
              <a:lnSpc>
                <a:spcPct val="120000"/>
              </a:lnSpc>
            </a:pPr>
            <a:r>
              <a:rPr lang="zh-CN" altLang="en-US" sz="1100"/>
              <a:t>按表格要求填写并提交；</a:t>
            </a:r>
            <a:endParaRPr lang="zh-CN" altLang="en-US" sz="1100"/>
          </a:p>
        </p:txBody>
      </p:sp>
      <p:sp>
        <p:nvSpPr>
          <p:cNvPr id="22" name="文本框 21"/>
          <p:cNvSpPr txBox="1"/>
          <p:nvPr/>
        </p:nvSpPr>
        <p:spPr>
          <a:xfrm>
            <a:off x="7192010" y="3160395"/>
            <a:ext cx="2241550" cy="699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100"/>
              <a:t>进入报修界面后，点相应工单即可查看自己的报修进度和查看处理过程。</a:t>
            </a:r>
            <a:endParaRPr lang="zh-CN" altLang="en-US" sz="1100"/>
          </a:p>
        </p:txBody>
      </p:sp>
      <p:sp>
        <p:nvSpPr>
          <p:cNvPr id="23" name="文本框 22"/>
          <p:cNvSpPr txBox="1"/>
          <p:nvPr/>
        </p:nvSpPr>
        <p:spPr>
          <a:xfrm>
            <a:off x="614045" y="391795"/>
            <a:ext cx="4408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>
                    <a:lumMod val="50000"/>
                    <a:lumOff val="50000"/>
                  </a:schemeClr>
                </a:solidFill>
              </a:rPr>
              <a:t>云丹田平台小程序报修步骤</a:t>
            </a:r>
            <a:endParaRPr lang="zh-CN" alt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07080" y="11455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ym typeface="+mn-ea"/>
              </a:rPr>
              <a:t>注册用户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499735" y="11455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ym typeface="+mn-ea"/>
              </a:rPr>
              <a:t>提交报修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692390" y="11455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ym typeface="+mn-ea"/>
              </a:rPr>
              <a:t>查看报修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14205"/>
          <a:stretch>
            <a:fillRect/>
          </a:stretch>
        </p:blipFill>
        <p:spPr>
          <a:xfrm>
            <a:off x="3180080" y="1591310"/>
            <a:ext cx="1224280" cy="1250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38775" y="1536700"/>
            <a:ext cx="1244600" cy="1399540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8"/>
          <a:srcRect t="9961" b="46169"/>
          <a:stretch>
            <a:fillRect/>
          </a:stretch>
        </p:blipFill>
        <p:spPr>
          <a:xfrm>
            <a:off x="7507605" y="1591945"/>
            <a:ext cx="1346200" cy="1377315"/>
          </a:xfrm>
          <a:prstGeom prst="rect">
            <a:avLst/>
          </a:prstGeom>
          <a:noFill/>
          <a:ln w="9525">
            <a:noFill/>
          </a:ln>
          <a:effectLst/>
        </p:spPr>
      </p:pic>
      <p:grpSp>
        <p:nvGrpSpPr>
          <p:cNvPr id="6" name="组合 5"/>
          <p:cNvGrpSpPr/>
          <p:nvPr/>
        </p:nvGrpSpPr>
        <p:grpSpPr>
          <a:xfrm>
            <a:off x="3197860" y="1792605"/>
            <a:ext cx="4766945" cy="875030"/>
            <a:chOff x="5036" y="2823"/>
            <a:chExt cx="7507" cy="1378"/>
          </a:xfrm>
        </p:grpSpPr>
        <p:sp>
          <p:nvSpPr>
            <p:cNvPr id="32" name="椭圆 31"/>
            <p:cNvSpPr/>
            <p:nvPr/>
          </p:nvSpPr>
          <p:spPr>
            <a:xfrm>
              <a:off x="5036" y="3014"/>
              <a:ext cx="1130" cy="113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514" y="3543"/>
              <a:ext cx="658" cy="65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1823" y="2823"/>
              <a:ext cx="720" cy="72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 descr="丹田物业-LOGO 2205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92390" y="130874"/>
            <a:ext cx="1847660" cy="674942"/>
          </a:xfrm>
          <a:prstGeom prst="rect">
            <a:avLst/>
          </a:prstGeom>
        </p:spPr>
      </p:pic>
      <p:pic>
        <p:nvPicPr>
          <p:cNvPr id="9" name="图片 8" descr="潍坊学院字顺校区小程序二维码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583" y="1598930"/>
            <a:ext cx="1370965" cy="13709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PP_MARK_KEY" val="fa51b7d7-ee63-4a99-8bc3-ce7b0d1523e1"/>
  <p:tag name="COMMONDATA" val="eyJoZGlkIjoiOWY3MWYxN2YxNWQ4MThlYzdlZmEyYTI4NTlkYjNkNT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演示</Application>
  <PresentationFormat>宽屏</PresentationFormat>
  <Paragraphs>21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55318</dc:creator>
  <cp:lastModifiedBy>刘楚新</cp:lastModifiedBy>
  <cp:revision>174</cp:revision>
  <dcterms:created xsi:type="dcterms:W3CDTF">2019-06-19T02:08:00Z</dcterms:created>
  <dcterms:modified xsi:type="dcterms:W3CDTF">2023-08-25T01:17:32Z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42471F3C7FC841A392D5E874897BCB94_12</vt:lpwstr>
  </property>
</Properties>
</file>